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5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4840332458442696E-4"/>
          <c:y val="0"/>
          <c:w val="0.67013440507436572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2.6337160979877514E-2"/>
                  <c:y val="-1.6255506246957097E-2"/>
                </c:manualLayout>
              </c:layout>
              <c:showVal val="1"/>
            </c:dLbl>
            <c:dLbl>
              <c:idx val="3"/>
              <c:layout>
                <c:manualLayout>
                  <c:x val="-2.5021598862642169E-2"/>
                  <c:y val="-7.9777844999532263E-3"/>
                </c:manualLayout>
              </c:layout>
              <c:showVal val="1"/>
            </c:dLbl>
            <c:dLbl>
              <c:idx val="4"/>
              <c:layout>
                <c:manualLayout>
                  <c:x val="-3.1038331146106737E-2"/>
                  <c:y val="-4.6595089154938332E-2"/>
                </c:manualLayout>
              </c:layout>
              <c:showVal val="1"/>
            </c:dLbl>
            <c:dLbl>
              <c:idx val="6"/>
              <c:layout>
                <c:manualLayout>
                  <c:x val="4.2690835520559932E-2"/>
                  <c:y val="2.0115597897673771E-2"/>
                </c:manualLayout>
              </c:layout>
              <c:showVal val="1"/>
            </c:dLbl>
            <c:dLbl>
              <c:idx val="7"/>
              <c:layout>
                <c:manualLayout>
                  <c:x val="-5.1491141732283464E-3"/>
                  <c:y val="-2.7752304071157339E-2"/>
                </c:manualLayout>
              </c:layout>
              <c:showVal val="1"/>
            </c:dLbl>
            <c:dLbl>
              <c:idx val="8"/>
              <c:layout>
                <c:manualLayout>
                  <c:x val="-9.6063538932633415E-3"/>
                  <c:y val="-2.0707107607992772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 и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  <c:pt idx="12">
                  <c:v>Межбюджетные трансферты</c:v>
                </c:pt>
              </c:strCache>
            </c:strRef>
          </c:cat>
          <c:val>
            <c:numRef>
              <c:f>Лист1!$B$2:$B$14</c:f>
              <c:numCache>
                <c:formatCode>0.0</c:formatCode>
                <c:ptCount val="13"/>
                <c:pt idx="0">
                  <c:v>13.5</c:v>
                </c:pt>
                <c:pt idx="1">
                  <c:v>0.2</c:v>
                </c:pt>
                <c:pt idx="2">
                  <c:v>2.6</c:v>
                </c:pt>
                <c:pt idx="3">
                  <c:v>3.9</c:v>
                </c:pt>
                <c:pt idx="4">
                  <c:v>5.9</c:v>
                </c:pt>
                <c:pt idx="5">
                  <c:v>0</c:v>
                </c:pt>
                <c:pt idx="6">
                  <c:v>54.1</c:v>
                </c:pt>
                <c:pt idx="7">
                  <c:v>15.7</c:v>
                </c:pt>
                <c:pt idx="8">
                  <c:v>3.1</c:v>
                </c:pt>
                <c:pt idx="9">
                  <c:v>0.1</c:v>
                </c:pt>
                <c:pt idx="10">
                  <c:v>0.6</c:v>
                </c:pt>
                <c:pt idx="11">
                  <c:v>0</c:v>
                </c:pt>
                <c:pt idx="12">
                  <c:v>0.2</c:v>
                </c:pt>
              </c:numCache>
            </c:numRef>
          </c:val>
        </c:ser>
      </c:pie3DChart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>
        <c:manualLayout>
          <c:xMode val="edge"/>
          <c:yMode val="edge"/>
          <c:x val="0.68699146981627301"/>
          <c:y val="0"/>
          <c:w val="0.31208256780402449"/>
          <c:h val="0.99901739397039069"/>
        </c:manualLayout>
      </c:layout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 sz="1400">
              <a:solidFill>
                <a:schemeClr val="dk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40C2-2F86-412C-A147-B79D87E0524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8EC0-0272-4002-A89C-A0AC15E609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40C2-2F86-412C-A147-B79D87E0524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8EC0-0272-4002-A89C-A0AC15E609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40C2-2F86-412C-A147-B79D87E0524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8EC0-0272-4002-A89C-A0AC15E609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40C2-2F86-412C-A147-B79D87E0524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8EC0-0272-4002-A89C-A0AC15E609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40C2-2F86-412C-A147-B79D87E0524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8EC0-0272-4002-A89C-A0AC15E609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40C2-2F86-412C-A147-B79D87E0524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8EC0-0272-4002-A89C-A0AC15E609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40C2-2F86-412C-A147-B79D87E0524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8EC0-0272-4002-A89C-A0AC15E609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40C2-2F86-412C-A147-B79D87E0524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8EC0-0272-4002-A89C-A0AC15E609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40C2-2F86-412C-A147-B79D87E0524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8EC0-0272-4002-A89C-A0AC15E609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40C2-2F86-412C-A147-B79D87E0524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8EC0-0272-4002-A89C-A0AC15E609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40C2-2F86-412C-A147-B79D87E0524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8EC0-0272-4002-A89C-A0AC15E609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240C2-2F86-412C-A147-B79D87E0524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78EC0-0272-4002-A89C-A0AC15E6090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Структура исполнения расходов </a:t>
            </a: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                 за 2018 год               %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00108"/>
          <a:ext cx="9144000" cy="585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Структура исполнения расходов                   за 2018 год               %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</cp:revision>
  <dcterms:created xsi:type="dcterms:W3CDTF">2019-01-23T08:41:17Z</dcterms:created>
  <dcterms:modified xsi:type="dcterms:W3CDTF">2019-01-23T08:52:02Z</dcterms:modified>
</cp:coreProperties>
</file>